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9" r:id="rId4"/>
    <p:sldId id="258" r:id="rId5"/>
    <p:sldId id="260" r:id="rId6"/>
    <p:sldId id="263" r:id="rId7"/>
    <p:sldId id="264" r:id="rId8"/>
    <p:sldId id="265" r:id="rId9"/>
    <p:sldId id="261" r:id="rId10"/>
    <p:sldId id="268" r:id="rId11"/>
    <p:sldId id="26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FF9500"/>
    <a:srgbClr val="BC8F00"/>
    <a:srgbClr val="967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snapToGrid="0">
      <p:cViewPr varScale="1">
        <p:scale>
          <a:sx n="78" d="100"/>
          <a:sy n="78" d="100"/>
        </p:scale>
        <p:origin x="653"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jpg>
</file>

<file path=ppt/media/image13.jpg>
</file>

<file path=ppt/media/image14.png>
</file>

<file path=ppt/media/image15.png>
</file>

<file path=ppt/media/image16.jpg>
</file>

<file path=ppt/media/image2.jpeg>
</file>

<file path=ppt/media/image3.png>
</file>

<file path=ppt/media/image4.png>
</file>

<file path=ppt/media/image5.png>
</file>

<file path=ppt/media/image6.jp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AD18E-9945-459D-99D7-485BF46B2DC4}" type="datetimeFigureOut">
              <a:rPr lang="en-IN" smtClean="0"/>
              <a:t>15-09-2023</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251ECD4A-2D5F-4ED1-A1BB-6CA0A54DE7B3}"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703601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AD18E-9945-459D-99D7-485BF46B2DC4}"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1ECD4A-2D5F-4ED1-A1BB-6CA0A54DE7B3}"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973263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AD18E-9945-459D-99D7-485BF46B2DC4}"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1ECD4A-2D5F-4ED1-A1BB-6CA0A54DE7B3}"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33353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AD18E-9945-459D-99D7-485BF46B2DC4}"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1ECD4A-2D5F-4ED1-A1BB-6CA0A54DE7B3}"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1846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AD18E-9945-459D-99D7-485BF46B2DC4}"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51ECD4A-2D5F-4ED1-A1BB-6CA0A54DE7B3}"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561128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AD18E-9945-459D-99D7-485BF46B2DC4}" type="datetimeFigureOut">
              <a:rPr lang="en-IN" smtClean="0"/>
              <a:t>15-09-2023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1ECD4A-2D5F-4ED1-A1BB-6CA0A54DE7B3}"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72292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AD18E-9945-459D-99D7-485BF46B2DC4}" type="datetimeFigureOut">
              <a:rPr lang="en-IN" smtClean="0"/>
              <a:t>15-09-2023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51ECD4A-2D5F-4ED1-A1BB-6CA0A54DE7B3}"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23176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AD18E-9945-459D-99D7-485BF46B2DC4}" type="datetimeFigureOut">
              <a:rPr lang="en-IN" smtClean="0"/>
              <a:t>15-09-2023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51ECD4A-2D5F-4ED1-A1BB-6CA0A54DE7B3}"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89812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AD18E-9945-459D-99D7-485BF46B2DC4}" type="datetimeFigureOut">
              <a:rPr lang="en-IN" smtClean="0"/>
              <a:t>15-09-2023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51ECD4A-2D5F-4ED1-A1BB-6CA0A54DE7B3}" type="slidenum">
              <a:rPr lang="en-IN" smtClean="0"/>
              <a:t>‹#›</a:t>
            </a:fld>
            <a:endParaRPr lang="en-IN"/>
          </a:p>
        </p:txBody>
      </p:sp>
    </p:spTree>
    <p:extLst>
      <p:ext uri="{BB962C8B-B14F-4D97-AF65-F5344CB8AC3E}">
        <p14:creationId xmlns:p14="http://schemas.microsoft.com/office/powerpoint/2010/main" val="2247492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6AD18E-9945-459D-99D7-485BF46B2DC4}" type="datetimeFigureOut">
              <a:rPr lang="en-IN" smtClean="0"/>
              <a:t>15-09-2023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51ECD4A-2D5F-4ED1-A1BB-6CA0A54DE7B3}"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93621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B16AD18E-9945-459D-99D7-485BF46B2DC4}" type="datetimeFigureOut">
              <a:rPr lang="en-IN" smtClean="0"/>
              <a:t>15-09-2023</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251ECD4A-2D5F-4ED1-A1BB-6CA0A54DE7B3}"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37655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B16AD18E-9945-459D-99D7-485BF46B2DC4}" type="datetimeFigureOut">
              <a:rPr lang="en-IN" smtClean="0"/>
              <a:t>15-09-2023</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251ECD4A-2D5F-4ED1-A1BB-6CA0A54DE7B3}"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886325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jpg"/><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responsive website design">
            <a:extLst>
              <a:ext uri="{FF2B5EF4-FFF2-40B4-BE49-F238E27FC236}">
                <a16:creationId xmlns:a16="http://schemas.microsoft.com/office/drawing/2014/main" id="{64BEE87C-D051-F2AD-08B9-A6387C1F057A}"/>
              </a:ext>
            </a:extLst>
          </p:cNvPr>
          <p:cNvSpPr>
            <a:spLocks noGrp="1" noChangeAspect="1" noChangeArrowheads="1"/>
          </p:cNvSpPr>
          <p:nvPr>
            <p:ph type="subTitle" idx="1"/>
          </p:nvPr>
        </p:nvSpPr>
        <p:spPr bwMode="auto">
          <a:xfrm>
            <a:off x="6606074" y="3960413"/>
            <a:ext cx="5085182" cy="149799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r>
              <a:rPr lang="en-IN" dirty="0">
                <a:solidFill>
                  <a:srgbClr val="BC8F00"/>
                </a:solidFill>
              </a:rPr>
              <a:t>Project name  -  Prachi - Construction 		  website</a:t>
            </a:r>
          </a:p>
          <a:p>
            <a:r>
              <a:rPr lang="en-IN" dirty="0">
                <a:solidFill>
                  <a:srgbClr val="BC8F00"/>
                </a:solidFill>
              </a:rPr>
              <a:t>Submitted by   -   Tushar M. Patil.</a:t>
            </a:r>
          </a:p>
        </p:txBody>
      </p:sp>
      <p:sp>
        <p:nvSpPr>
          <p:cNvPr id="7" name="Rectangle 6">
            <a:extLst>
              <a:ext uri="{FF2B5EF4-FFF2-40B4-BE49-F238E27FC236}">
                <a16:creationId xmlns:a16="http://schemas.microsoft.com/office/drawing/2014/main" id="{65EBEB94-5079-72AB-24C0-E057F57E9A1B}"/>
              </a:ext>
            </a:extLst>
          </p:cNvPr>
          <p:cNvSpPr/>
          <p:nvPr/>
        </p:nvSpPr>
        <p:spPr>
          <a:xfrm>
            <a:off x="1992496" y="319849"/>
            <a:ext cx="10801912" cy="1754326"/>
          </a:xfrm>
          <a:prstGeom prst="rect">
            <a:avLst/>
          </a:prstGeom>
          <a:noFill/>
        </p:spPr>
        <p:txBody>
          <a:bodyPr wrap="square" lIns="91440" tIns="45720" rIns="91440" bIns="45720">
            <a:spAutoFit/>
          </a:bodyPr>
          <a:lstStyle/>
          <a:p>
            <a:pPr algn="ctr"/>
            <a:r>
              <a:rPr lang="en-IN" sz="5400" b="1" cap="none" spc="0" dirty="0">
                <a:ln w="12700">
                  <a:solidFill>
                    <a:srgbClr val="FF0000"/>
                  </a:solidFill>
                  <a:prstDash val="solid"/>
                </a:ln>
                <a:solidFill>
                  <a:srgbClr val="FFC000"/>
                </a:solidFill>
                <a:effectLst/>
              </a:rPr>
              <a:t>A responsive &amp; Multipage Website designing</a:t>
            </a:r>
          </a:p>
        </p:txBody>
      </p:sp>
      <p:pic>
        <p:nvPicPr>
          <p:cNvPr id="1030" name="Picture 6" descr="8 Statistics that Show Responsive Web Design is Essential to SEO">
            <a:extLst>
              <a:ext uri="{FF2B5EF4-FFF2-40B4-BE49-F238E27FC236}">
                <a16:creationId xmlns:a16="http://schemas.microsoft.com/office/drawing/2014/main" id="{8F7ABEC2-D65B-4FD2-3E61-F1373EBD8F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29619"/>
            <a:ext cx="6363478" cy="3818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7431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0205A-CE61-82A9-5E70-71D507E81163}"/>
              </a:ext>
            </a:extLst>
          </p:cNvPr>
          <p:cNvSpPr>
            <a:spLocks noGrp="1"/>
          </p:cNvSpPr>
          <p:nvPr>
            <p:ph type="title"/>
          </p:nvPr>
        </p:nvSpPr>
        <p:spPr>
          <a:xfrm>
            <a:off x="1451579" y="1166327"/>
            <a:ext cx="9603275" cy="687427"/>
          </a:xfrm>
        </p:spPr>
        <p:txBody>
          <a:bodyPr/>
          <a:lstStyle/>
          <a:p>
            <a:r>
              <a:rPr lang="en-GB" b="0" i="0" dirty="0">
                <a:solidFill>
                  <a:srgbClr val="BC8F00"/>
                </a:solidFill>
                <a:effectLst/>
                <a:latin typeface="Söhne"/>
              </a:rPr>
              <a:t>challenges encountered during the project:</a:t>
            </a:r>
            <a:endParaRPr lang="en-IN" dirty="0">
              <a:solidFill>
                <a:srgbClr val="BC8F00"/>
              </a:solidFill>
            </a:endParaRPr>
          </a:p>
        </p:txBody>
      </p:sp>
      <p:sp>
        <p:nvSpPr>
          <p:cNvPr id="3" name="Content Placeholder 2">
            <a:extLst>
              <a:ext uri="{FF2B5EF4-FFF2-40B4-BE49-F238E27FC236}">
                <a16:creationId xmlns:a16="http://schemas.microsoft.com/office/drawing/2014/main" id="{90116FA8-8CC3-B5F6-E100-736CF0B3126C}"/>
              </a:ext>
            </a:extLst>
          </p:cNvPr>
          <p:cNvSpPr>
            <a:spLocks noGrp="1"/>
          </p:cNvSpPr>
          <p:nvPr>
            <p:ph idx="1"/>
          </p:nvPr>
        </p:nvSpPr>
        <p:spPr/>
        <p:txBody>
          <a:bodyPr/>
          <a:lstStyle/>
          <a:p>
            <a:pPr algn="l">
              <a:buFont typeface="Arial" panose="020B0604020202020204" pitchFamily="34" charset="0"/>
              <a:buChar char="•"/>
            </a:pPr>
            <a:r>
              <a:rPr lang="en-GB" sz="3200" b="0" i="0" dirty="0">
                <a:solidFill>
                  <a:srgbClr val="BC8F00"/>
                </a:solidFill>
                <a:effectLst/>
                <a:latin typeface="Söhne"/>
              </a:rPr>
              <a:t>"Ensuring consistent design across devices."</a:t>
            </a:r>
          </a:p>
          <a:p>
            <a:pPr algn="l">
              <a:buFont typeface="Arial" panose="020B0604020202020204" pitchFamily="34" charset="0"/>
              <a:buChar char="•"/>
            </a:pPr>
            <a:r>
              <a:rPr lang="en-GB" sz="3200" b="0" i="0" dirty="0">
                <a:solidFill>
                  <a:srgbClr val="BC8F00"/>
                </a:solidFill>
                <a:effectLst/>
                <a:latin typeface="Söhne"/>
              </a:rPr>
              <a:t>"Optimizing website performance for mobile."</a:t>
            </a:r>
          </a:p>
          <a:p>
            <a:pPr algn="l">
              <a:buFont typeface="Arial" panose="020B0604020202020204" pitchFamily="34" charset="0"/>
              <a:buChar char="•"/>
            </a:pPr>
            <a:r>
              <a:rPr lang="en-GB" sz="3200" b="0" i="0" dirty="0">
                <a:solidFill>
                  <a:srgbClr val="BC8F00"/>
                </a:solidFill>
                <a:effectLst/>
                <a:latin typeface="Söhne"/>
              </a:rPr>
              <a:t>"Testing on various browsers."</a:t>
            </a:r>
          </a:p>
          <a:p>
            <a:endParaRPr lang="en-IN" dirty="0">
              <a:solidFill>
                <a:srgbClr val="BC8F00"/>
              </a:solidFill>
            </a:endParaRPr>
          </a:p>
        </p:txBody>
      </p:sp>
      <p:sp>
        <p:nvSpPr>
          <p:cNvPr id="4" name="Rectangle 3">
            <a:extLst>
              <a:ext uri="{FF2B5EF4-FFF2-40B4-BE49-F238E27FC236}">
                <a16:creationId xmlns:a16="http://schemas.microsoft.com/office/drawing/2014/main" id="{BB61DC4E-02E3-DE40-8E2E-40747E7C065D}"/>
              </a:ext>
            </a:extLst>
          </p:cNvPr>
          <p:cNvSpPr/>
          <p:nvPr/>
        </p:nvSpPr>
        <p:spPr>
          <a:xfrm>
            <a:off x="1262506" y="0"/>
            <a:ext cx="5076326" cy="923330"/>
          </a:xfrm>
          <a:prstGeom prst="rect">
            <a:avLst/>
          </a:prstGeom>
          <a:noFill/>
        </p:spPr>
        <p:txBody>
          <a:bodyPr wrap="none" lIns="91440" tIns="45720" rIns="91440" bIns="45720">
            <a:spAutoFit/>
          </a:bodyPr>
          <a:lstStyle/>
          <a:p>
            <a:pPr algn="ctr"/>
            <a:r>
              <a:rPr lang="en-IN" sz="5400" b="1" i="0" cap="none" spc="0" dirty="0">
                <a:ln w="12700">
                  <a:solidFill>
                    <a:srgbClr val="FF0000"/>
                  </a:solidFill>
                  <a:prstDash val="solid"/>
                </a:ln>
                <a:solidFill>
                  <a:srgbClr val="FFC000"/>
                </a:solidFill>
                <a:effectLst/>
                <a:latin typeface="Söhne"/>
              </a:rPr>
              <a:t>Challenges Faced</a:t>
            </a:r>
            <a:endParaRPr lang="en-IN" sz="5400" b="1" cap="none" spc="0" dirty="0">
              <a:ln w="12700">
                <a:solidFill>
                  <a:srgbClr val="FF0000"/>
                </a:solidFill>
                <a:prstDash val="solid"/>
              </a:ln>
              <a:solidFill>
                <a:srgbClr val="FFC000"/>
              </a:solidFill>
              <a:effectLst/>
            </a:endParaRPr>
          </a:p>
        </p:txBody>
      </p:sp>
    </p:spTree>
    <p:extLst>
      <p:ext uri="{BB962C8B-B14F-4D97-AF65-F5344CB8AC3E}">
        <p14:creationId xmlns:p14="http://schemas.microsoft.com/office/powerpoint/2010/main" val="3084596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13F28-4206-85AE-6E40-E4E4FD93893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447ADAB-CF84-E80F-C89B-D3CF17A5FD81}"/>
              </a:ext>
            </a:extLst>
          </p:cNvPr>
          <p:cNvSpPr>
            <a:spLocks noGrp="1"/>
          </p:cNvSpPr>
          <p:nvPr>
            <p:ph idx="1"/>
          </p:nvPr>
        </p:nvSpPr>
        <p:spPr/>
        <p:txBody>
          <a:bodyPr/>
          <a:lstStyle/>
          <a:p>
            <a:endParaRPr lang="en-IN" dirty="0"/>
          </a:p>
        </p:txBody>
      </p:sp>
      <p:sp>
        <p:nvSpPr>
          <p:cNvPr id="4" name="Rectangle 3">
            <a:extLst>
              <a:ext uri="{FF2B5EF4-FFF2-40B4-BE49-F238E27FC236}">
                <a16:creationId xmlns:a16="http://schemas.microsoft.com/office/drawing/2014/main" id="{414DAE20-B950-7197-AF5D-55A233A328F0}"/>
              </a:ext>
            </a:extLst>
          </p:cNvPr>
          <p:cNvSpPr/>
          <p:nvPr/>
        </p:nvSpPr>
        <p:spPr>
          <a:xfrm>
            <a:off x="2829696" y="2644170"/>
            <a:ext cx="6847039" cy="1569660"/>
          </a:xfrm>
          <a:prstGeom prst="rect">
            <a:avLst/>
          </a:prstGeom>
          <a:noFill/>
        </p:spPr>
        <p:txBody>
          <a:bodyPr wrap="square" lIns="91440" tIns="45720" rIns="91440" bIns="45720">
            <a:spAutoFit/>
          </a:bodyPr>
          <a:lstStyle/>
          <a:p>
            <a:pPr algn="ctr"/>
            <a:r>
              <a:rPr lang="en-US" sz="9600" b="1" cap="none" spc="0" dirty="0">
                <a:ln w="12700">
                  <a:solidFill>
                    <a:srgbClr val="FF0000"/>
                  </a:solidFill>
                  <a:prstDash val="solid"/>
                </a:ln>
                <a:solidFill>
                  <a:srgbClr val="FFC000"/>
                </a:solidFill>
                <a:effectLst/>
              </a:rPr>
              <a:t>Thank You!</a:t>
            </a:r>
          </a:p>
        </p:txBody>
      </p:sp>
    </p:spTree>
    <p:extLst>
      <p:ext uri="{BB962C8B-B14F-4D97-AF65-F5344CB8AC3E}">
        <p14:creationId xmlns:p14="http://schemas.microsoft.com/office/powerpoint/2010/main" val="2161021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2E1F4-7B11-164E-DC7D-D066707AD209}"/>
              </a:ext>
            </a:extLst>
          </p:cNvPr>
          <p:cNvSpPr>
            <a:spLocks noGrp="1"/>
          </p:cNvSpPr>
          <p:nvPr>
            <p:ph type="title"/>
          </p:nvPr>
        </p:nvSpPr>
        <p:spPr>
          <a:xfrm>
            <a:off x="1278294" y="942228"/>
            <a:ext cx="10207689" cy="911526"/>
          </a:xfrm>
        </p:spPr>
        <p:txBody>
          <a:bodyPr>
            <a:noAutofit/>
          </a:bodyPr>
          <a:lstStyle/>
          <a:p>
            <a:r>
              <a:rPr lang="en-GB" sz="2800" b="0" i="0" dirty="0">
                <a:solidFill>
                  <a:srgbClr val="BC8F00"/>
                </a:solidFill>
                <a:effectLst/>
                <a:latin typeface="Söhne"/>
              </a:rPr>
              <a:t>project's goal: "To create a multipage, responsive website."</a:t>
            </a:r>
            <a:endParaRPr lang="en-IN" sz="2800" dirty="0">
              <a:solidFill>
                <a:srgbClr val="BC8F00"/>
              </a:solidFill>
            </a:endParaRPr>
          </a:p>
        </p:txBody>
      </p:sp>
      <p:sp>
        <p:nvSpPr>
          <p:cNvPr id="3" name="Content Placeholder 2">
            <a:extLst>
              <a:ext uri="{FF2B5EF4-FFF2-40B4-BE49-F238E27FC236}">
                <a16:creationId xmlns:a16="http://schemas.microsoft.com/office/drawing/2014/main" id="{AEC4BF11-8537-B9A9-C7A6-163D5A7DA51A}"/>
              </a:ext>
            </a:extLst>
          </p:cNvPr>
          <p:cNvSpPr>
            <a:spLocks noGrp="1"/>
          </p:cNvSpPr>
          <p:nvPr>
            <p:ph idx="1"/>
          </p:nvPr>
        </p:nvSpPr>
        <p:spPr/>
        <p:txBody>
          <a:bodyPr>
            <a:normAutofit fontScale="92500"/>
          </a:bodyPr>
          <a:lstStyle/>
          <a:p>
            <a:pPr algn="l"/>
            <a:r>
              <a:rPr lang="en-GB" sz="1800" dirty="0">
                <a:solidFill>
                  <a:srgbClr val="BC8F00"/>
                </a:solidFill>
                <a:latin typeface="Söhne"/>
              </a:rPr>
              <a:t>T</a:t>
            </a:r>
            <a:r>
              <a:rPr lang="en-GB" sz="1800" b="0" i="0" dirty="0">
                <a:solidFill>
                  <a:srgbClr val="BC8F00"/>
                </a:solidFill>
                <a:effectLst/>
                <a:latin typeface="Söhne"/>
              </a:rPr>
              <a:t>his presentation will provide you with valuable insights into creating a multipage, responsive website.</a:t>
            </a:r>
          </a:p>
          <a:p>
            <a:pPr algn="l"/>
            <a:r>
              <a:rPr lang="en-GB" sz="1800" b="0" i="0" dirty="0">
                <a:solidFill>
                  <a:srgbClr val="BC8F00"/>
                </a:solidFill>
                <a:effectLst/>
                <a:latin typeface="Söhne"/>
              </a:rPr>
              <a:t>But what exactly does that mean?</a:t>
            </a:r>
          </a:p>
          <a:p>
            <a:pPr algn="l"/>
            <a:r>
              <a:rPr lang="en-GB" sz="1800" b="0" i="0" dirty="0">
                <a:solidFill>
                  <a:srgbClr val="BC8F00"/>
                </a:solidFill>
                <a:effectLst/>
                <a:latin typeface="Söhne"/>
              </a:rPr>
              <a:t>A multipage website offers a rich, multi-dimensional experience to its visitors. It's a collection of interconnected pages that tell a story, convey information, and engage users in various ways. It's your online storefront, portfolio, blog, or platform for sharing your passion with the world.</a:t>
            </a:r>
          </a:p>
          <a:p>
            <a:pPr algn="l"/>
            <a:r>
              <a:rPr lang="en-GB" sz="1800" b="0" i="0" dirty="0">
                <a:solidFill>
                  <a:srgbClr val="BC8F00"/>
                </a:solidFill>
                <a:effectLst/>
                <a:latin typeface="Söhne"/>
              </a:rPr>
              <a:t>Now, the term "responsive" is equally important. With the diversity of devices people use to access the internet today—ranging from large desktop monitors to smartphones and tablets—your website must adapt seamlessly to different screen sizes and resolutions. This adaptability ensures that every visitor, regardless of the device they're using, has a positive and user-friendly experience.</a:t>
            </a:r>
            <a:endParaRPr lang="en-IN" sz="1800" dirty="0">
              <a:solidFill>
                <a:srgbClr val="BC8F00"/>
              </a:solidFill>
            </a:endParaRPr>
          </a:p>
        </p:txBody>
      </p:sp>
      <p:sp>
        <p:nvSpPr>
          <p:cNvPr id="4" name="Rectangle 3">
            <a:extLst>
              <a:ext uri="{FF2B5EF4-FFF2-40B4-BE49-F238E27FC236}">
                <a16:creationId xmlns:a16="http://schemas.microsoft.com/office/drawing/2014/main" id="{A8BF6DF2-DE86-2DF5-6CAC-6EAFB81A2582}"/>
              </a:ext>
            </a:extLst>
          </p:cNvPr>
          <p:cNvSpPr/>
          <p:nvPr/>
        </p:nvSpPr>
        <p:spPr>
          <a:xfrm>
            <a:off x="1306286" y="18898"/>
            <a:ext cx="3773341" cy="923330"/>
          </a:xfrm>
          <a:prstGeom prst="rect">
            <a:avLst/>
          </a:prstGeom>
          <a:noFill/>
        </p:spPr>
        <p:txBody>
          <a:bodyPr wrap="none" lIns="91440" tIns="45720" rIns="91440" bIns="45720">
            <a:spAutoFit/>
          </a:bodyPr>
          <a:lstStyle/>
          <a:p>
            <a:pPr algn="ctr"/>
            <a:r>
              <a:rPr lang="en-IN" sz="5400" b="1" i="0" cap="none" spc="0" dirty="0">
                <a:ln w="12700">
                  <a:solidFill>
                    <a:srgbClr val="FF0000"/>
                  </a:solidFill>
                  <a:prstDash val="solid"/>
                </a:ln>
                <a:solidFill>
                  <a:srgbClr val="FFC000"/>
                </a:solidFill>
                <a:effectLst/>
                <a:latin typeface="Söhne"/>
              </a:rPr>
              <a:t>Introduction</a:t>
            </a:r>
            <a:endParaRPr lang="en-IN" sz="5400" b="1" cap="none" spc="0" dirty="0">
              <a:ln w="12700">
                <a:solidFill>
                  <a:srgbClr val="FF0000"/>
                </a:solidFill>
                <a:prstDash val="solid"/>
              </a:ln>
              <a:solidFill>
                <a:srgbClr val="FFC000"/>
              </a:solidFill>
              <a:effectLst/>
            </a:endParaRPr>
          </a:p>
        </p:txBody>
      </p:sp>
    </p:spTree>
    <p:extLst>
      <p:ext uri="{BB962C8B-B14F-4D97-AF65-F5344CB8AC3E}">
        <p14:creationId xmlns:p14="http://schemas.microsoft.com/office/powerpoint/2010/main" val="4042687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69090-4C19-58C9-574E-ED7A496CEBB8}"/>
              </a:ext>
            </a:extLst>
          </p:cNvPr>
          <p:cNvSpPr>
            <a:spLocks noGrp="1"/>
          </p:cNvSpPr>
          <p:nvPr>
            <p:ph type="title"/>
          </p:nvPr>
        </p:nvSpPr>
        <p:spPr/>
        <p:txBody>
          <a:bodyPr>
            <a:normAutofit fontScale="90000"/>
          </a:bodyPr>
          <a:lstStyle/>
          <a:p>
            <a:r>
              <a:rPr lang="en-GB" b="0" i="0" dirty="0">
                <a:solidFill>
                  <a:srgbClr val="BC8F00"/>
                </a:solidFill>
                <a:effectLst/>
                <a:latin typeface="Söhne"/>
              </a:rPr>
              <a:t>"Responsive design ensures that our website looks and works well on various devices and screen sizes."</a:t>
            </a:r>
            <a:endParaRPr lang="en-IN" dirty="0">
              <a:solidFill>
                <a:srgbClr val="BC8F00"/>
              </a:solidFill>
            </a:endParaRPr>
          </a:p>
        </p:txBody>
      </p:sp>
      <p:pic>
        <p:nvPicPr>
          <p:cNvPr id="5" name="Content Placeholder 4">
            <a:extLst>
              <a:ext uri="{FF2B5EF4-FFF2-40B4-BE49-F238E27FC236}">
                <a16:creationId xmlns:a16="http://schemas.microsoft.com/office/drawing/2014/main" id="{75DCF2E3-6835-C615-942F-9372F978521F}"/>
              </a:ext>
            </a:extLst>
          </p:cNvPr>
          <p:cNvPicPr>
            <a:picLocks noGrp="1" noChangeAspect="1"/>
          </p:cNvPicPr>
          <p:nvPr>
            <p:ph idx="1"/>
          </p:nvPr>
        </p:nvPicPr>
        <p:blipFill rotWithShape="1">
          <a:blip r:embed="rId2"/>
          <a:srcRect l="20914" t="13862" r="20814" b="9410"/>
          <a:stretch/>
        </p:blipFill>
        <p:spPr>
          <a:xfrm>
            <a:off x="1451579" y="1853754"/>
            <a:ext cx="9603274" cy="4276458"/>
          </a:xfrm>
        </p:spPr>
      </p:pic>
      <p:sp>
        <p:nvSpPr>
          <p:cNvPr id="7" name="Rectangle 6">
            <a:extLst>
              <a:ext uri="{FF2B5EF4-FFF2-40B4-BE49-F238E27FC236}">
                <a16:creationId xmlns:a16="http://schemas.microsoft.com/office/drawing/2014/main" id="{E1F75713-D56F-EA03-5AE9-4BAB0BFF29B9}"/>
              </a:ext>
            </a:extLst>
          </p:cNvPr>
          <p:cNvSpPr/>
          <p:nvPr/>
        </p:nvSpPr>
        <p:spPr>
          <a:xfrm>
            <a:off x="1346989" y="0"/>
            <a:ext cx="5504520" cy="923330"/>
          </a:xfrm>
          <a:prstGeom prst="rect">
            <a:avLst/>
          </a:prstGeom>
          <a:noFill/>
        </p:spPr>
        <p:txBody>
          <a:bodyPr wrap="none" lIns="91440" tIns="45720" rIns="91440" bIns="45720">
            <a:spAutoFit/>
          </a:bodyPr>
          <a:lstStyle/>
          <a:p>
            <a:pPr algn="ctr"/>
            <a:r>
              <a:rPr lang="en-IN" sz="5400" b="1" i="0" cap="none" spc="0" dirty="0">
                <a:ln w="12700">
                  <a:solidFill>
                    <a:srgbClr val="FF0000"/>
                  </a:solidFill>
                  <a:prstDash val="solid"/>
                </a:ln>
                <a:solidFill>
                  <a:srgbClr val="FFC000"/>
                </a:solidFill>
                <a:effectLst/>
                <a:latin typeface="Söhne"/>
              </a:rPr>
              <a:t>Responsive Design</a:t>
            </a:r>
            <a:endParaRPr lang="en-IN" sz="5400" b="1" cap="none" spc="0" dirty="0">
              <a:ln w="12700">
                <a:solidFill>
                  <a:srgbClr val="FF0000"/>
                </a:solidFill>
                <a:prstDash val="solid"/>
              </a:ln>
              <a:solidFill>
                <a:srgbClr val="FFC000"/>
              </a:solidFill>
              <a:effectLst/>
            </a:endParaRPr>
          </a:p>
        </p:txBody>
      </p:sp>
    </p:spTree>
    <p:extLst>
      <p:ext uri="{BB962C8B-B14F-4D97-AF65-F5344CB8AC3E}">
        <p14:creationId xmlns:p14="http://schemas.microsoft.com/office/powerpoint/2010/main" val="1974243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1757B-321F-73D4-2CEB-765F8A28BA09}"/>
              </a:ext>
            </a:extLst>
          </p:cNvPr>
          <p:cNvSpPr>
            <a:spLocks noGrp="1"/>
          </p:cNvSpPr>
          <p:nvPr>
            <p:ph type="title"/>
          </p:nvPr>
        </p:nvSpPr>
        <p:spPr>
          <a:xfrm>
            <a:off x="1451579" y="1866122"/>
            <a:ext cx="9603275" cy="3536302"/>
          </a:xfrm>
        </p:spPr>
        <p:txBody>
          <a:bodyPr>
            <a:normAutofit/>
          </a:bodyPr>
          <a:lstStyle/>
          <a:p>
            <a:r>
              <a:rPr lang="en-GB" b="0" i="0" dirty="0">
                <a:solidFill>
                  <a:srgbClr val="BC8F00"/>
                </a:solidFill>
                <a:effectLst/>
                <a:latin typeface="Söhne"/>
              </a:rPr>
              <a:t>1. Portfolio Page</a:t>
            </a:r>
            <a:br>
              <a:rPr lang="en-GB" b="0" i="0" dirty="0">
                <a:solidFill>
                  <a:srgbClr val="BC8F00"/>
                </a:solidFill>
                <a:effectLst/>
                <a:latin typeface="Söhne"/>
              </a:rPr>
            </a:br>
            <a:br>
              <a:rPr lang="en-GB" b="0" i="0" dirty="0">
                <a:solidFill>
                  <a:srgbClr val="BC8F00"/>
                </a:solidFill>
                <a:effectLst/>
                <a:latin typeface="Söhne"/>
              </a:rPr>
            </a:br>
            <a:r>
              <a:rPr lang="en-GB" b="0" i="0" dirty="0">
                <a:solidFill>
                  <a:srgbClr val="BC8F00"/>
                </a:solidFill>
                <a:effectLst/>
                <a:latin typeface="Söhne"/>
              </a:rPr>
              <a:t>2. Blog Page</a:t>
            </a:r>
            <a:br>
              <a:rPr lang="en-GB" b="0" i="0" dirty="0">
                <a:solidFill>
                  <a:srgbClr val="BC8F00"/>
                </a:solidFill>
                <a:effectLst/>
                <a:latin typeface="Söhne"/>
              </a:rPr>
            </a:br>
            <a:br>
              <a:rPr lang="en-GB" b="0" i="0" dirty="0">
                <a:solidFill>
                  <a:srgbClr val="BC8F00"/>
                </a:solidFill>
                <a:effectLst/>
                <a:latin typeface="Söhne"/>
              </a:rPr>
            </a:br>
            <a:r>
              <a:rPr lang="en-GB" b="0" i="0" dirty="0">
                <a:solidFill>
                  <a:srgbClr val="BC8F00"/>
                </a:solidFill>
                <a:effectLst/>
                <a:latin typeface="Söhne"/>
              </a:rPr>
              <a:t>3. Contact Form</a:t>
            </a:r>
            <a:br>
              <a:rPr lang="en-GB" b="0" i="0" dirty="0">
                <a:solidFill>
                  <a:srgbClr val="BC8F00"/>
                </a:solidFill>
                <a:effectLst/>
                <a:latin typeface="Söhne"/>
              </a:rPr>
            </a:br>
            <a:br>
              <a:rPr lang="en-GB" b="0" i="0" dirty="0">
                <a:solidFill>
                  <a:srgbClr val="BC8F00"/>
                </a:solidFill>
                <a:effectLst/>
                <a:latin typeface="Söhne"/>
              </a:rPr>
            </a:br>
            <a:r>
              <a:rPr lang="en-GB" b="0" i="0" dirty="0">
                <a:solidFill>
                  <a:srgbClr val="BC8F00"/>
                </a:solidFill>
                <a:effectLst/>
                <a:latin typeface="Söhne"/>
              </a:rPr>
              <a:t>4. Meet the Team</a:t>
            </a:r>
            <a:endParaRPr lang="en-IN" dirty="0">
              <a:solidFill>
                <a:srgbClr val="BC8F00"/>
              </a:solidFill>
            </a:endParaRPr>
          </a:p>
        </p:txBody>
      </p:sp>
      <p:sp>
        <p:nvSpPr>
          <p:cNvPr id="5" name="Rectangle 4">
            <a:extLst>
              <a:ext uri="{FF2B5EF4-FFF2-40B4-BE49-F238E27FC236}">
                <a16:creationId xmlns:a16="http://schemas.microsoft.com/office/drawing/2014/main" id="{ED14FD5B-858F-E2E2-B5B9-90DD5FCA9EFA}"/>
              </a:ext>
            </a:extLst>
          </p:cNvPr>
          <p:cNvSpPr/>
          <p:nvPr/>
        </p:nvSpPr>
        <p:spPr>
          <a:xfrm>
            <a:off x="616042" y="0"/>
            <a:ext cx="5212261" cy="923330"/>
          </a:xfrm>
          <a:prstGeom prst="rect">
            <a:avLst/>
          </a:prstGeom>
          <a:noFill/>
        </p:spPr>
        <p:txBody>
          <a:bodyPr wrap="none" lIns="91440" tIns="45720" rIns="91440" bIns="45720">
            <a:spAutoFit/>
          </a:bodyPr>
          <a:lstStyle/>
          <a:p>
            <a:pPr algn="ctr"/>
            <a:r>
              <a:rPr lang="en-IN" sz="5400" b="1">
                <a:ln w="12700">
                  <a:solidFill>
                    <a:srgbClr val="FF0000"/>
                  </a:solidFill>
                  <a:prstDash val="solid"/>
                </a:ln>
                <a:solidFill>
                  <a:srgbClr val="FFC000"/>
                </a:solidFill>
                <a:latin typeface="Söhne"/>
              </a:rPr>
              <a:t>Multipage Design</a:t>
            </a:r>
            <a:endParaRPr lang="en-IN" sz="5400" b="1" cap="none" spc="0" dirty="0">
              <a:ln w="12700">
                <a:solidFill>
                  <a:srgbClr val="FF0000"/>
                </a:solidFill>
                <a:prstDash val="solid"/>
              </a:ln>
              <a:solidFill>
                <a:srgbClr val="FFC000"/>
              </a:solidFill>
              <a:effectLst/>
            </a:endParaRPr>
          </a:p>
        </p:txBody>
      </p:sp>
      <p:sp>
        <p:nvSpPr>
          <p:cNvPr id="7" name="TextBox 6">
            <a:extLst>
              <a:ext uri="{FF2B5EF4-FFF2-40B4-BE49-F238E27FC236}">
                <a16:creationId xmlns:a16="http://schemas.microsoft.com/office/drawing/2014/main" id="{2CF635F5-9C91-1D60-5AD2-85A2172B32C6}"/>
              </a:ext>
            </a:extLst>
          </p:cNvPr>
          <p:cNvSpPr txBox="1"/>
          <p:nvPr/>
        </p:nvSpPr>
        <p:spPr>
          <a:xfrm>
            <a:off x="1451579" y="958180"/>
            <a:ext cx="9603275" cy="707886"/>
          </a:xfrm>
          <a:prstGeom prst="rect">
            <a:avLst/>
          </a:prstGeom>
          <a:noFill/>
        </p:spPr>
        <p:txBody>
          <a:bodyPr wrap="square">
            <a:spAutoFit/>
          </a:bodyPr>
          <a:lstStyle/>
          <a:p>
            <a:r>
              <a:rPr lang="en-GB" sz="4000" b="0" i="0" dirty="0">
                <a:solidFill>
                  <a:srgbClr val="BC8F00"/>
                </a:solidFill>
                <a:effectLst/>
                <a:latin typeface="Söhne"/>
              </a:rPr>
              <a:t>List the key features of this website:</a:t>
            </a:r>
            <a:endParaRPr lang="en-IN" sz="4000" dirty="0"/>
          </a:p>
        </p:txBody>
      </p:sp>
    </p:spTree>
    <p:extLst>
      <p:ext uri="{BB962C8B-B14F-4D97-AF65-F5344CB8AC3E}">
        <p14:creationId xmlns:p14="http://schemas.microsoft.com/office/powerpoint/2010/main" val="1960139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A0138-0D61-A4D4-2919-563DCF7BACE2}"/>
              </a:ext>
            </a:extLst>
          </p:cNvPr>
          <p:cNvSpPr>
            <a:spLocks noGrp="1"/>
          </p:cNvSpPr>
          <p:nvPr>
            <p:ph type="title"/>
          </p:nvPr>
        </p:nvSpPr>
        <p:spPr/>
        <p:txBody>
          <a:bodyPr/>
          <a:lstStyle/>
          <a:p>
            <a:r>
              <a:rPr lang="en-IN" b="0" i="0" dirty="0">
                <a:solidFill>
                  <a:srgbClr val="BC8F00"/>
                </a:solidFill>
                <a:effectLst/>
                <a:latin typeface="Söhne"/>
              </a:rPr>
              <a:t>Portfolio Page</a:t>
            </a:r>
            <a:endParaRPr lang="en-IN" dirty="0">
              <a:solidFill>
                <a:srgbClr val="BC8F00"/>
              </a:solidFill>
            </a:endParaRPr>
          </a:p>
        </p:txBody>
      </p:sp>
      <p:sp>
        <p:nvSpPr>
          <p:cNvPr id="4" name="Rectangle 3">
            <a:extLst>
              <a:ext uri="{FF2B5EF4-FFF2-40B4-BE49-F238E27FC236}">
                <a16:creationId xmlns:a16="http://schemas.microsoft.com/office/drawing/2014/main" id="{3C9937F6-AF66-93A7-7F13-5CB2EA5CADCE}"/>
              </a:ext>
            </a:extLst>
          </p:cNvPr>
          <p:cNvSpPr/>
          <p:nvPr/>
        </p:nvSpPr>
        <p:spPr>
          <a:xfrm>
            <a:off x="1337913" y="0"/>
            <a:ext cx="4421660" cy="923330"/>
          </a:xfrm>
          <a:prstGeom prst="rect">
            <a:avLst/>
          </a:prstGeom>
          <a:noFill/>
        </p:spPr>
        <p:txBody>
          <a:bodyPr wrap="none" lIns="91440" tIns="45720" rIns="91440" bIns="45720">
            <a:spAutoFit/>
          </a:bodyPr>
          <a:lstStyle/>
          <a:p>
            <a:pPr algn="ctr"/>
            <a:r>
              <a:rPr lang="en-IN" sz="5400" b="1" i="0" cap="none" spc="0" dirty="0">
                <a:ln w="12700">
                  <a:solidFill>
                    <a:srgbClr val="FF0000"/>
                  </a:solidFill>
                  <a:prstDash val="solid"/>
                </a:ln>
                <a:solidFill>
                  <a:srgbClr val="FFC000"/>
                </a:solidFill>
                <a:effectLst/>
                <a:latin typeface="Söhne"/>
              </a:rPr>
              <a:t>Page Examples</a:t>
            </a:r>
            <a:endParaRPr lang="en-IN" sz="5400" b="1" cap="none" spc="0" dirty="0">
              <a:ln w="12700">
                <a:solidFill>
                  <a:srgbClr val="FF0000"/>
                </a:solidFill>
                <a:prstDash val="solid"/>
              </a:ln>
              <a:solidFill>
                <a:srgbClr val="FFC000"/>
              </a:solidFill>
              <a:effectLst/>
            </a:endParaRPr>
          </a:p>
        </p:txBody>
      </p:sp>
      <p:pic>
        <p:nvPicPr>
          <p:cNvPr id="8" name="Picture 7">
            <a:extLst>
              <a:ext uri="{FF2B5EF4-FFF2-40B4-BE49-F238E27FC236}">
                <a16:creationId xmlns:a16="http://schemas.microsoft.com/office/drawing/2014/main" id="{1525E1A0-3B0C-83C7-9441-411EDB9C4A56}"/>
              </a:ext>
            </a:extLst>
          </p:cNvPr>
          <p:cNvPicPr>
            <a:picLocks noChangeAspect="1"/>
          </p:cNvPicPr>
          <p:nvPr/>
        </p:nvPicPr>
        <p:blipFill>
          <a:blip r:embed="rId2"/>
          <a:stretch>
            <a:fillRect/>
          </a:stretch>
        </p:blipFill>
        <p:spPr>
          <a:xfrm>
            <a:off x="1451579" y="3411678"/>
            <a:ext cx="5798668" cy="2680260"/>
          </a:xfrm>
          <a:prstGeom prst="rect">
            <a:avLst/>
          </a:prstGeom>
        </p:spPr>
      </p:pic>
      <p:pic>
        <p:nvPicPr>
          <p:cNvPr id="10" name="Picture 9">
            <a:extLst>
              <a:ext uri="{FF2B5EF4-FFF2-40B4-BE49-F238E27FC236}">
                <a16:creationId xmlns:a16="http://schemas.microsoft.com/office/drawing/2014/main" id="{FB2B5477-4473-303B-EDC5-6299E0D186E2}"/>
              </a:ext>
            </a:extLst>
          </p:cNvPr>
          <p:cNvPicPr>
            <a:picLocks noChangeAspect="1"/>
          </p:cNvPicPr>
          <p:nvPr/>
        </p:nvPicPr>
        <p:blipFill>
          <a:blip r:embed="rId3"/>
          <a:stretch>
            <a:fillRect/>
          </a:stretch>
        </p:blipFill>
        <p:spPr>
          <a:xfrm>
            <a:off x="1451579" y="1558950"/>
            <a:ext cx="5786168" cy="2638033"/>
          </a:xfrm>
          <a:prstGeom prst="rect">
            <a:avLst/>
          </a:prstGeom>
        </p:spPr>
      </p:pic>
      <p:sp>
        <p:nvSpPr>
          <p:cNvPr id="11" name="Arrow: Right 10">
            <a:extLst>
              <a:ext uri="{FF2B5EF4-FFF2-40B4-BE49-F238E27FC236}">
                <a16:creationId xmlns:a16="http://schemas.microsoft.com/office/drawing/2014/main" id="{94977739-82BE-84C5-8F4A-ACD578B685CE}"/>
              </a:ext>
            </a:extLst>
          </p:cNvPr>
          <p:cNvSpPr/>
          <p:nvPr/>
        </p:nvSpPr>
        <p:spPr>
          <a:xfrm>
            <a:off x="0" y="1887555"/>
            <a:ext cx="1735494" cy="1203637"/>
          </a:xfrm>
          <a:prstGeom prst="rightArrow">
            <a:avLst/>
          </a:prstGeom>
          <a:solidFill>
            <a:srgbClr val="FF95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b="1" dirty="0">
                <a:ln w="12700">
                  <a:solidFill>
                    <a:srgbClr val="FF0000"/>
                  </a:solidFill>
                  <a:prstDash val="solid"/>
                </a:ln>
                <a:solidFill>
                  <a:srgbClr val="FF0000"/>
                </a:solidFill>
              </a:rPr>
              <a:t>Website View</a:t>
            </a:r>
          </a:p>
        </p:txBody>
      </p:sp>
      <p:pic>
        <p:nvPicPr>
          <p:cNvPr id="16" name="Content Placeholder 15">
            <a:extLst>
              <a:ext uri="{FF2B5EF4-FFF2-40B4-BE49-F238E27FC236}">
                <a16:creationId xmlns:a16="http://schemas.microsoft.com/office/drawing/2014/main" id="{56EE8837-086A-9C0D-B9A0-4822A55F824C}"/>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809925" y="1781692"/>
            <a:ext cx="2537511" cy="4310245"/>
          </a:xfrm>
        </p:spPr>
      </p:pic>
      <p:sp>
        <p:nvSpPr>
          <p:cNvPr id="14" name="Arrow: Right 13">
            <a:extLst>
              <a:ext uri="{FF2B5EF4-FFF2-40B4-BE49-F238E27FC236}">
                <a16:creationId xmlns:a16="http://schemas.microsoft.com/office/drawing/2014/main" id="{BDC34CEA-4EA0-FA8F-ACF1-BAEBD24F405E}"/>
              </a:ext>
            </a:extLst>
          </p:cNvPr>
          <p:cNvSpPr/>
          <p:nvPr/>
        </p:nvSpPr>
        <p:spPr>
          <a:xfrm flipH="1">
            <a:off x="10161052" y="2307818"/>
            <a:ext cx="2030948" cy="1046218"/>
          </a:xfrm>
          <a:prstGeom prst="rightArrow">
            <a:avLst/>
          </a:prstGeom>
          <a:solidFill>
            <a:srgbClr val="FF95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n w="12700">
                  <a:solidFill>
                    <a:srgbClr val="FF0000"/>
                  </a:solidFill>
                  <a:prstDash val="solid"/>
                </a:ln>
                <a:solidFill>
                  <a:srgbClr val="FF0000"/>
                </a:solidFill>
              </a:rPr>
              <a:t>Mobile View</a:t>
            </a:r>
          </a:p>
        </p:txBody>
      </p:sp>
    </p:spTree>
    <p:extLst>
      <p:ext uri="{BB962C8B-B14F-4D97-AF65-F5344CB8AC3E}">
        <p14:creationId xmlns:p14="http://schemas.microsoft.com/office/powerpoint/2010/main" val="2204451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A0138-0D61-A4D4-2919-563DCF7BACE2}"/>
              </a:ext>
            </a:extLst>
          </p:cNvPr>
          <p:cNvSpPr>
            <a:spLocks noGrp="1"/>
          </p:cNvSpPr>
          <p:nvPr>
            <p:ph type="title"/>
          </p:nvPr>
        </p:nvSpPr>
        <p:spPr/>
        <p:txBody>
          <a:bodyPr/>
          <a:lstStyle/>
          <a:p>
            <a:r>
              <a:rPr lang="en-IN" b="0" i="0" dirty="0">
                <a:solidFill>
                  <a:srgbClr val="BC8F00"/>
                </a:solidFill>
                <a:effectLst/>
                <a:latin typeface="Söhne"/>
              </a:rPr>
              <a:t>Blog Page</a:t>
            </a:r>
            <a:endParaRPr lang="en-IN" dirty="0">
              <a:solidFill>
                <a:srgbClr val="BC8F00"/>
              </a:solidFill>
            </a:endParaRPr>
          </a:p>
        </p:txBody>
      </p:sp>
      <p:pic>
        <p:nvPicPr>
          <p:cNvPr id="10" name="Content Placeholder 9">
            <a:extLst>
              <a:ext uri="{FF2B5EF4-FFF2-40B4-BE49-F238E27FC236}">
                <a16:creationId xmlns:a16="http://schemas.microsoft.com/office/drawing/2014/main" id="{9732EDCC-1A42-4537-5929-C218D0A8D8F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51578" y="1259634"/>
            <a:ext cx="5738325" cy="2288332"/>
          </a:xfrm>
        </p:spPr>
      </p:pic>
      <p:sp>
        <p:nvSpPr>
          <p:cNvPr id="4" name="Rectangle 3">
            <a:extLst>
              <a:ext uri="{FF2B5EF4-FFF2-40B4-BE49-F238E27FC236}">
                <a16:creationId xmlns:a16="http://schemas.microsoft.com/office/drawing/2014/main" id="{3C9937F6-AF66-93A7-7F13-5CB2EA5CADCE}"/>
              </a:ext>
            </a:extLst>
          </p:cNvPr>
          <p:cNvSpPr/>
          <p:nvPr/>
        </p:nvSpPr>
        <p:spPr>
          <a:xfrm>
            <a:off x="1337913" y="0"/>
            <a:ext cx="4421660" cy="923330"/>
          </a:xfrm>
          <a:prstGeom prst="rect">
            <a:avLst/>
          </a:prstGeom>
          <a:noFill/>
        </p:spPr>
        <p:txBody>
          <a:bodyPr wrap="none" lIns="91440" tIns="45720" rIns="91440" bIns="45720">
            <a:spAutoFit/>
          </a:bodyPr>
          <a:lstStyle/>
          <a:p>
            <a:pPr algn="ctr"/>
            <a:r>
              <a:rPr lang="en-IN" sz="5400" b="1" i="0" cap="none" spc="0" dirty="0">
                <a:ln w="12700">
                  <a:solidFill>
                    <a:srgbClr val="FF0000"/>
                  </a:solidFill>
                  <a:prstDash val="solid"/>
                </a:ln>
                <a:solidFill>
                  <a:srgbClr val="FFC000"/>
                </a:solidFill>
                <a:effectLst/>
                <a:latin typeface="Söhne"/>
              </a:rPr>
              <a:t>Page Examples</a:t>
            </a:r>
            <a:endParaRPr lang="en-IN" sz="5400" b="1" cap="none" spc="0" dirty="0">
              <a:ln w="12700">
                <a:solidFill>
                  <a:srgbClr val="FF0000"/>
                </a:solidFill>
                <a:prstDash val="solid"/>
              </a:ln>
              <a:solidFill>
                <a:srgbClr val="FFC000"/>
              </a:solidFill>
              <a:effectLst/>
            </a:endParaRPr>
          </a:p>
        </p:txBody>
      </p:sp>
      <p:sp>
        <p:nvSpPr>
          <p:cNvPr id="5" name="Arrow: Right 4">
            <a:extLst>
              <a:ext uri="{FF2B5EF4-FFF2-40B4-BE49-F238E27FC236}">
                <a16:creationId xmlns:a16="http://schemas.microsoft.com/office/drawing/2014/main" id="{C3FA05AF-2C1E-82FC-8354-14C0CCE6A89B}"/>
              </a:ext>
            </a:extLst>
          </p:cNvPr>
          <p:cNvSpPr/>
          <p:nvPr/>
        </p:nvSpPr>
        <p:spPr>
          <a:xfrm>
            <a:off x="0" y="1887555"/>
            <a:ext cx="1735494" cy="1203637"/>
          </a:xfrm>
          <a:prstGeom prst="rightArrow">
            <a:avLst/>
          </a:prstGeom>
          <a:solidFill>
            <a:srgbClr val="FF95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b="1" dirty="0">
                <a:ln w="12700">
                  <a:solidFill>
                    <a:srgbClr val="FF0000"/>
                  </a:solidFill>
                  <a:prstDash val="solid"/>
                </a:ln>
                <a:solidFill>
                  <a:srgbClr val="FF0000"/>
                </a:solidFill>
              </a:rPr>
              <a:t>Website View</a:t>
            </a:r>
          </a:p>
        </p:txBody>
      </p:sp>
      <p:pic>
        <p:nvPicPr>
          <p:cNvPr id="8" name="Picture 7">
            <a:extLst>
              <a:ext uri="{FF2B5EF4-FFF2-40B4-BE49-F238E27FC236}">
                <a16:creationId xmlns:a16="http://schemas.microsoft.com/office/drawing/2014/main" id="{43362547-D740-2414-D270-F5E9796BC657}"/>
              </a:ext>
            </a:extLst>
          </p:cNvPr>
          <p:cNvPicPr>
            <a:picLocks noChangeAspect="1"/>
          </p:cNvPicPr>
          <p:nvPr/>
        </p:nvPicPr>
        <p:blipFill rotWithShape="1">
          <a:blip r:embed="rId3"/>
          <a:srcRect t="14558" b="5442"/>
          <a:stretch/>
        </p:blipFill>
        <p:spPr>
          <a:xfrm>
            <a:off x="1451579" y="3547965"/>
            <a:ext cx="5738326" cy="2582247"/>
          </a:xfrm>
          <a:prstGeom prst="rect">
            <a:avLst/>
          </a:prstGeom>
        </p:spPr>
      </p:pic>
      <p:pic>
        <p:nvPicPr>
          <p:cNvPr id="12" name="Picture 11">
            <a:extLst>
              <a:ext uri="{FF2B5EF4-FFF2-40B4-BE49-F238E27FC236}">
                <a16:creationId xmlns:a16="http://schemas.microsoft.com/office/drawing/2014/main" id="{5A3DDCB7-C16C-6269-DDFF-1A7091D8B151}"/>
              </a:ext>
            </a:extLst>
          </p:cNvPr>
          <p:cNvPicPr>
            <a:picLocks noChangeAspect="1"/>
          </p:cNvPicPr>
          <p:nvPr/>
        </p:nvPicPr>
        <p:blipFill rotWithShape="1">
          <a:blip r:embed="rId4">
            <a:extLst>
              <a:ext uri="{28A0092B-C50C-407E-A947-70E740481C1C}">
                <a14:useLocalDpi xmlns:a14="http://schemas.microsoft.com/office/drawing/2010/main" val="0"/>
              </a:ext>
            </a:extLst>
          </a:blip>
          <a:srcRect t="3911"/>
          <a:stretch/>
        </p:blipFill>
        <p:spPr>
          <a:xfrm>
            <a:off x="7829803" y="1637427"/>
            <a:ext cx="2585150" cy="4416054"/>
          </a:xfrm>
          <a:prstGeom prst="rect">
            <a:avLst/>
          </a:prstGeom>
        </p:spPr>
      </p:pic>
      <p:sp>
        <p:nvSpPr>
          <p:cNvPr id="6" name="Arrow: Right 5">
            <a:extLst>
              <a:ext uri="{FF2B5EF4-FFF2-40B4-BE49-F238E27FC236}">
                <a16:creationId xmlns:a16="http://schemas.microsoft.com/office/drawing/2014/main" id="{108F454D-5454-5A89-B584-4388C083A968}"/>
              </a:ext>
            </a:extLst>
          </p:cNvPr>
          <p:cNvSpPr/>
          <p:nvPr/>
        </p:nvSpPr>
        <p:spPr>
          <a:xfrm flipH="1">
            <a:off x="10161052" y="2307818"/>
            <a:ext cx="2030948" cy="1046218"/>
          </a:xfrm>
          <a:prstGeom prst="rightArrow">
            <a:avLst/>
          </a:prstGeom>
          <a:solidFill>
            <a:srgbClr val="FF95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n w="12700">
                  <a:solidFill>
                    <a:srgbClr val="FF0000"/>
                  </a:solidFill>
                  <a:prstDash val="solid"/>
                </a:ln>
                <a:solidFill>
                  <a:srgbClr val="FF0000"/>
                </a:solidFill>
              </a:rPr>
              <a:t>Mobile View</a:t>
            </a:r>
          </a:p>
        </p:txBody>
      </p:sp>
    </p:spTree>
    <p:extLst>
      <p:ext uri="{BB962C8B-B14F-4D97-AF65-F5344CB8AC3E}">
        <p14:creationId xmlns:p14="http://schemas.microsoft.com/office/powerpoint/2010/main" val="11619922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A0138-0D61-A4D4-2919-563DCF7BACE2}"/>
              </a:ext>
            </a:extLst>
          </p:cNvPr>
          <p:cNvSpPr>
            <a:spLocks noGrp="1"/>
          </p:cNvSpPr>
          <p:nvPr>
            <p:ph type="title"/>
          </p:nvPr>
        </p:nvSpPr>
        <p:spPr/>
        <p:txBody>
          <a:bodyPr/>
          <a:lstStyle/>
          <a:p>
            <a:r>
              <a:rPr lang="en-IN" b="0" i="0" dirty="0">
                <a:solidFill>
                  <a:srgbClr val="BC8F00"/>
                </a:solidFill>
                <a:effectLst/>
                <a:latin typeface="Söhne"/>
              </a:rPr>
              <a:t>Contact Form</a:t>
            </a:r>
            <a:endParaRPr lang="en-IN" dirty="0">
              <a:solidFill>
                <a:srgbClr val="BC8F00"/>
              </a:solidFill>
            </a:endParaRPr>
          </a:p>
        </p:txBody>
      </p:sp>
      <p:pic>
        <p:nvPicPr>
          <p:cNvPr id="8" name="Content Placeholder 7">
            <a:extLst>
              <a:ext uri="{FF2B5EF4-FFF2-40B4-BE49-F238E27FC236}">
                <a16:creationId xmlns:a16="http://schemas.microsoft.com/office/drawing/2014/main" id="{D94C3051-2A70-8937-59B2-9723527F16E3}"/>
              </a:ext>
            </a:extLst>
          </p:cNvPr>
          <p:cNvPicPr>
            <a:picLocks noGrp="1" noChangeAspect="1"/>
          </p:cNvPicPr>
          <p:nvPr>
            <p:ph idx="1"/>
          </p:nvPr>
        </p:nvPicPr>
        <p:blipFill rotWithShape="1">
          <a:blip r:embed="rId2"/>
          <a:srcRect l="336" t="12901" r="-336" b="6240"/>
          <a:stretch/>
        </p:blipFill>
        <p:spPr>
          <a:xfrm>
            <a:off x="1451579" y="1329136"/>
            <a:ext cx="5630356" cy="2560880"/>
          </a:xfrm>
        </p:spPr>
      </p:pic>
      <p:sp>
        <p:nvSpPr>
          <p:cNvPr id="4" name="Rectangle 3">
            <a:extLst>
              <a:ext uri="{FF2B5EF4-FFF2-40B4-BE49-F238E27FC236}">
                <a16:creationId xmlns:a16="http://schemas.microsoft.com/office/drawing/2014/main" id="{3C9937F6-AF66-93A7-7F13-5CB2EA5CADCE}"/>
              </a:ext>
            </a:extLst>
          </p:cNvPr>
          <p:cNvSpPr/>
          <p:nvPr/>
        </p:nvSpPr>
        <p:spPr>
          <a:xfrm>
            <a:off x="1337913" y="0"/>
            <a:ext cx="4421660" cy="923330"/>
          </a:xfrm>
          <a:prstGeom prst="rect">
            <a:avLst/>
          </a:prstGeom>
          <a:noFill/>
        </p:spPr>
        <p:txBody>
          <a:bodyPr wrap="none" lIns="91440" tIns="45720" rIns="91440" bIns="45720">
            <a:spAutoFit/>
          </a:bodyPr>
          <a:lstStyle/>
          <a:p>
            <a:pPr algn="ctr"/>
            <a:r>
              <a:rPr lang="en-IN" sz="5400" b="1" i="0" cap="none" spc="0" dirty="0">
                <a:ln w="12700">
                  <a:solidFill>
                    <a:srgbClr val="FF0000"/>
                  </a:solidFill>
                  <a:prstDash val="solid"/>
                </a:ln>
                <a:solidFill>
                  <a:srgbClr val="FFC000"/>
                </a:solidFill>
                <a:effectLst/>
                <a:latin typeface="Söhne"/>
              </a:rPr>
              <a:t>Page Examples</a:t>
            </a:r>
            <a:endParaRPr lang="en-IN" sz="5400" b="1" cap="none" spc="0" dirty="0">
              <a:ln w="12700">
                <a:solidFill>
                  <a:srgbClr val="FF0000"/>
                </a:solidFill>
                <a:prstDash val="solid"/>
              </a:ln>
              <a:solidFill>
                <a:srgbClr val="FFC000"/>
              </a:solidFill>
              <a:effectLst/>
            </a:endParaRPr>
          </a:p>
        </p:txBody>
      </p:sp>
      <p:sp>
        <p:nvSpPr>
          <p:cNvPr id="5" name="Arrow: Right 4">
            <a:extLst>
              <a:ext uri="{FF2B5EF4-FFF2-40B4-BE49-F238E27FC236}">
                <a16:creationId xmlns:a16="http://schemas.microsoft.com/office/drawing/2014/main" id="{3D99D5A8-FE94-A5B8-A390-468AA1A2D7A9}"/>
              </a:ext>
            </a:extLst>
          </p:cNvPr>
          <p:cNvSpPr/>
          <p:nvPr/>
        </p:nvSpPr>
        <p:spPr>
          <a:xfrm>
            <a:off x="0" y="1887555"/>
            <a:ext cx="1735494" cy="1203637"/>
          </a:xfrm>
          <a:prstGeom prst="rightArrow">
            <a:avLst/>
          </a:prstGeom>
          <a:solidFill>
            <a:srgbClr val="FF95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b="1" dirty="0">
                <a:ln w="12700">
                  <a:solidFill>
                    <a:srgbClr val="FF0000"/>
                  </a:solidFill>
                  <a:prstDash val="solid"/>
                </a:ln>
                <a:solidFill>
                  <a:srgbClr val="FF0000"/>
                </a:solidFill>
              </a:rPr>
              <a:t>Website View</a:t>
            </a:r>
          </a:p>
        </p:txBody>
      </p:sp>
      <p:pic>
        <p:nvPicPr>
          <p:cNvPr id="10" name="Picture 9">
            <a:extLst>
              <a:ext uri="{FF2B5EF4-FFF2-40B4-BE49-F238E27FC236}">
                <a16:creationId xmlns:a16="http://schemas.microsoft.com/office/drawing/2014/main" id="{AAC09267-B0EE-37E6-52E6-DE5E44C3E1B3}"/>
              </a:ext>
            </a:extLst>
          </p:cNvPr>
          <p:cNvPicPr>
            <a:picLocks noChangeAspect="1"/>
          </p:cNvPicPr>
          <p:nvPr/>
        </p:nvPicPr>
        <p:blipFill rotWithShape="1">
          <a:blip r:embed="rId3"/>
          <a:srcRect t="13463" r="664" b="6122"/>
          <a:stretch/>
        </p:blipFill>
        <p:spPr>
          <a:xfrm>
            <a:off x="1451578" y="3124993"/>
            <a:ext cx="5623995" cy="2560880"/>
          </a:xfrm>
          <a:prstGeom prst="rect">
            <a:avLst/>
          </a:prstGeom>
        </p:spPr>
      </p:pic>
      <p:pic>
        <p:nvPicPr>
          <p:cNvPr id="12" name="Picture 11">
            <a:extLst>
              <a:ext uri="{FF2B5EF4-FFF2-40B4-BE49-F238E27FC236}">
                <a16:creationId xmlns:a16="http://schemas.microsoft.com/office/drawing/2014/main" id="{CED2E8F9-F26D-C7D9-11AF-7A96D640D107}"/>
              </a:ext>
            </a:extLst>
          </p:cNvPr>
          <p:cNvPicPr>
            <a:picLocks noChangeAspect="1"/>
          </p:cNvPicPr>
          <p:nvPr/>
        </p:nvPicPr>
        <p:blipFill rotWithShape="1">
          <a:blip r:embed="rId4">
            <a:extLst>
              <a:ext uri="{28A0092B-C50C-407E-A947-70E740481C1C}">
                <a14:useLocalDpi xmlns:a14="http://schemas.microsoft.com/office/drawing/2010/main" val="0"/>
              </a:ext>
            </a:extLst>
          </a:blip>
          <a:srcRect t="13189" b="11209"/>
          <a:stretch/>
        </p:blipFill>
        <p:spPr>
          <a:xfrm>
            <a:off x="7751948" y="3193274"/>
            <a:ext cx="2681968" cy="3604655"/>
          </a:xfrm>
          <a:prstGeom prst="rect">
            <a:avLst/>
          </a:prstGeom>
        </p:spPr>
      </p:pic>
      <p:pic>
        <p:nvPicPr>
          <p:cNvPr id="14" name="Picture 13">
            <a:extLst>
              <a:ext uri="{FF2B5EF4-FFF2-40B4-BE49-F238E27FC236}">
                <a16:creationId xmlns:a16="http://schemas.microsoft.com/office/drawing/2014/main" id="{A95B443A-C393-57A7-212C-9DBBA6BED605}"/>
              </a:ext>
            </a:extLst>
          </p:cNvPr>
          <p:cNvPicPr>
            <a:picLocks noChangeAspect="1"/>
          </p:cNvPicPr>
          <p:nvPr/>
        </p:nvPicPr>
        <p:blipFill rotWithShape="1">
          <a:blip r:embed="rId5">
            <a:extLst>
              <a:ext uri="{28A0092B-C50C-407E-A947-70E740481C1C}">
                <a14:useLocalDpi xmlns:a14="http://schemas.microsoft.com/office/drawing/2010/main" val="0"/>
              </a:ext>
            </a:extLst>
          </a:blip>
          <a:srcRect t="3674" b="8436"/>
          <a:stretch/>
        </p:blipFill>
        <p:spPr>
          <a:xfrm>
            <a:off x="7758310" y="0"/>
            <a:ext cx="2681968" cy="3249514"/>
          </a:xfrm>
          <a:prstGeom prst="rect">
            <a:avLst/>
          </a:prstGeom>
        </p:spPr>
      </p:pic>
      <p:sp>
        <p:nvSpPr>
          <p:cNvPr id="6" name="Arrow: Right 5">
            <a:extLst>
              <a:ext uri="{FF2B5EF4-FFF2-40B4-BE49-F238E27FC236}">
                <a16:creationId xmlns:a16="http://schemas.microsoft.com/office/drawing/2014/main" id="{1F7C73E0-D4FD-B9B9-F120-7B7F6D4183A6}"/>
              </a:ext>
            </a:extLst>
          </p:cNvPr>
          <p:cNvSpPr/>
          <p:nvPr/>
        </p:nvSpPr>
        <p:spPr>
          <a:xfrm flipH="1">
            <a:off x="10161052" y="2307818"/>
            <a:ext cx="2030948" cy="1046218"/>
          </a:xfrm>
          <a:prstGeom prst="rightArrow">
            <a:avLst/>
          </a:prstGeom>
          <a:solidFill>
            <a:srgbClr val="FF95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n w="12700">
                  <a:solidFill>
                    <a:srgbClr val="FF0000"/>
                  </a:solidFill>
                  <a:prstDash val="solid"/>
                </a:ln>
                <a:solidFill>
                  <a:srgbClr val="FF0000"/>
                </a:solidFill>
              </a:rPr>
              <a:t>Mobile View</a:t>
            </a:r>
          </a:p>
        </p:txBody>
      </p:sp>
    </p:spTree>
    <p:extLst>
      <p:ext uri="{BB962C8B-B14F-4D97-AF65-F5344CB8AC3E}">
        <p14:creationId xmlns:p14="http://schemas.microsoft.com/office/powerpoint/2010/main" val="2141815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A0138-0D61-A4D4-2919-563DCF7BACE2}"/>
              </a:ext>
            </a:extLst>
          </p:cNvPr>
          <p:cNvSpPr>
            <a:spLocks noGrp="1"/>
          </p:cNvSpPr>
          <p:nvPr>
            <p:ph type="title"/>
          </p:nvPr>
        </p:nvSpPr>
        <p:spPr/>
        <p:txBody>
          <a:bodyPr/>
          <a:lstStyle/>
          <a:p>
            <a:r>
              <a:rPr lang="en-GB" b="0" i="0" dirty="0">
                <a:solidFill>
                  <a:srgbClr val="BC8F00"/>
                </a:solidFill>
                <a:effectLst/>
                <a:latin typeface="Söhne"/>
              </a:rPr>
              <a:t>Meet the team</a:t>
            </a:r>
            <a:endParaRPr lang="en-IN" dirty="0">
              <a:solidFill>
                <a:srgbClr val="BC8F00"/>
              </a:solidFill>
            </a:endParaRPr>
          </a:p>
        </p:txBody>
      </p:sp>
      <p:pic>
        <p:nvPicPr>
          <p:cNvPr id="8" name="Content Placeholder 7">
            <a:extLst>
              <a:ext uri="{FF2B5EF4-FFF2-40B4-BE49-F238E27FC236}">
                <a16:creationId xmlns:a16="http://schemas.microsoft.com/office/drawing/2014/main" id="{AB7F51AE-9A34-6800-3C7B-0817203AC10F}"/>
              </a:ext>
            </a:extLst>
          </p:cNvPr>
          <p:cNvPicPr>
            <a:picLocks noGrp="1" noChangeAspect="1"/>
          </p:cNvPicPr>
          <p:nvPr>
            <p:ph idx="1"/>
          </p:nvPr>
        </p:nvPicPr>
        <p:blipFill rotWithShape="1">
          <a:blip r:embed="rId2"/>
          <a:srcRect t="12565" b="5751"/>
          <a:stretch/>
        </p:blipFill>
        <p:spPr>
          <a:xfrm>
            <a:off x="1600614" y="1290570"/>
            <a:ext cx="6132689" cy="2817846"/>
          </a:xfrm>
        </p:spPr>
      </p:pic>
      <p:sp>
        <p:nvSpPr>
          <p:cNvPr id="4" name="Rectangle 3">
            <a:extLst>
              <a:ext uri="{FF2B5EF4-FFF2-40B4-BE49-F238E27FC236}">
                <a16:creationId xmlns:a16="http://schemas.microsoft.com/office/drawing/2014/main" id="{3C9937F6-AF66-93A7-7F13-5CB2EA5CADCE}"/>
              </a:ext>
            </a:extLst>
          </p:cNvPr>
          <p:cNvSpPr/>
          <p:nvPr/>
        </p:nvSpPr>
        <p:spPr>
          <a:xfrm>
            <a:off x="1337913" y="0"/>
            <a:ext cx="4421660" cy="923330"/>
          </a:xfrm>
          <a:prstGeom prst="rect">
            <a:avLst/>
          </a:prstGeom>
          <a:noFill/>
        </p:spPr>
        <p:txBody>
          <a:bodyPr wrap="none" lIns="91440" tIns="45720" rIns="91440" bIns="45720">
            <a:spAutoFit/>
          </a:bodyPr>
          <a:lstStyle/>
          <a:p>
            <a:pPr algn="ctr"/>
            <a:r>
              <a:rPr lang="en-IN" sz="5400" b="1" i="0" cap="none" spc="0" dirty="0">
                <a:ln w="12700">
                  <a:solidFill>
                    <a:srgbClr val="FF0000"/>
                  </a:solidFill>
                  <a:prstDash val="solid"/>
                </a:ln>
                <a:solidFill>
                  <a:srgbClr val="FFC000"/>
                </a:solidFill>
                <a:effectLst/>
                <a:latin typeface="Söhne"/>
              </a:rPr>
              <a:t>Page Examples</a:t>
            </a:r>
            <a:endParaRPr lang="en-IN" sz="5400" b="1" cap="none" spc="0" dirty="0">
              <a:ln w="12700">
                <a:solidFill>
                  <a:srgbClr val="FF0000"/>
                </a:solidFill>
                <a:prstDash val="solid"/>
              </a:ln>
              <a:solidFill>
                <a:srgbClr val="FFC000"/>
              </a:solidFill>
              <a:effectLst/>
            </a:endParaRPr>
          </a:p>
        </p:txBody>
      </p:sp>
      <p:sp>
        <p:nvSpPr>
          <p:cNvPr id="5" name="Arrow: Right 4">
            <a:extLst>
              <a:ext uri="{FF2B5EF4-FFF2-40B4-BE49-F238E27FC236}">
                <a16:creationId xmlns:a16="http://schemas.microsoft.com/office/drawing/2014/main" id="{0482B4D2-F46C-6038-1D78-F2F63EAABB13}"/>
              </a:ext>
            </a:extLst>
          </p:cNvPr>
          <p:cNvSpPr/>
          <p:nvPr/>
        </p:nvSpPr>
        <p:spPr>
          <a:xfrm>
            <a:off x="0" y="1887555"/>
            <a:ext cx="1735494" cy="1203637"/>
          </a:xfrm>
          <a:prstGeom prst="rightArrow">
            <a:avLst/>
          </a:prstGeom>
          <a:solidFill>
            <a:srgbClr val="FF95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b="1" dirty="0">
                <a:ln w="12700">
                  <a:solidFill>
                    <a:srgbClr val="FF0000"/>
                  </a:solidFill>
                  <a:prstDash val="solid"/>
                </a:ln>
                <a:solidFill>
                  <a:srgbClr val="FF0000"/>
                </a:solidFill>
              </a:rPr>
              <a:t>Website View</a:t>
            </a:r>
          </a:p>
        </p:txBody>
      </p:sp>
      <p:pic>
        <p:nvPicPr>
          <p:cNvPr id="10" name="Picture 9">
            <a:extLst>
              <a:ext uri="{FF2B5EF4-FFF2-40B4-BE49-F238E27FC236}">
                <a16:creationId xmlns:a16="http://schemas.microsoft.com/office/drawing/2014/main" id="{CEACD715-0D1A-261A-D243-2CB2908F5D99}"/>
              </a:ext>
            </a:extLst>
          </p:cNvPr>
          <p:cNvPicPr>
            <a:picLocks noChangeAspect="1"/>
          </p:cNvPicPr>
          <p:nvPr/>
        </p:nvPicPr>
        <p:blipFill rotWithShape="1">
          <a:blip r:embed="rId3"/>
          <a:srcRect t="13463" b="5441"/>
          <a:stretch/>
        </p:blipFill>
        <p:spPr>
          <a:xfrm>
            <a:off x="1592989" y="3429000"/>
            <a:ext cx="6140314" cy="2691882"/>
          </a:xfrm>
          <a:prstGeom prst="rect">
            <a:avLst/>
          </a:prstGeom>
        </p:spPr>
      </p:pic>
      <p:pic>
        <p:nvPicPr>
          <p:cNvPr id="12" name="Picture 11">
            <a:extLst>
              <a:ext uri="{FF2B5EF4-FFF2-40B4-BE49-F238E27FC236}">
                <a16:creationId xmlns:a16="http://schemas.microsoft.com/office/drawing/2014/main" id="{BB85233F-C299-92C4-80CA-E8C7F4634D24}"/>
              </a:ext>
            </a:extLst>
          </p:cNvPr>
          <p:cNvPicPr>
            <a:picLocks noChangeAspect="1"/>
          </p:cNvPicPr>
          <p:nvPr/>
        </p:nvPicPr>
        <p:blipFill rotWithShape="1">
          <a:blip r:embed="rId4">
            <a:extLst>
              <a:ext uri="{28A0092B-C50C-407E-A947-70E740481C1C}">
                <a14:useLocalDpi xmlns:a14="http://schemas.microsoft.com/office/drawing/2010/main" val="0"/>
              </a:ext>
            </a:extLst>
          </a:blip>
          <a:srcRect t="3968"/>
          <a:stretch/>
        </p:blipFill>
        <p:spPr>
          <a:xfrm>
            <a:off x="7905797" y="1129004"/>
            <a:ext cx="2856239" cy="4978202"/>
          </a:xfrm>
          <a:prstGeom prst="rect">
            <a:avLst/>
          </a:prstGeom>
        </p:spPr>
      </p:pic>
      <p:sp>
        <p:nvSpPr>
          <p:cNvPr id="6" name="Arrow: Right 5">
            <a:extLst>
              <a:ext uri="{FF2B5EF4-FFF2-40B4-BE49-F238E27FC236}">
                <a16:creationId xmlns:a16="http://schemas.microsoft.com/office/drawing/2014/main" id="{3BE0E689-55EB-63D5-A752-DD8803EAF2FA}"/>
              </a:ext>
            </a:extLst>
          </p:cNvPr>
          <p:cNvSpPr/>
          <p:nvPr/>
        </p:nvSpPr>
        <p:spPr>
          <a:xfrm flipH="1">
            <a:off x="10161052" y="2307818"/>
            <a:ext cx="2030948" cy="1046218"/>
          </a:xfrm>
          <a:prstGeom prst="rightArrow">
            <a:avLst/>
          </a:prstGeom>
          <a:solidFill>
            <a:srgbClr val="FF95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n w="12700">
                  <a:solidFill>
                    <a:srgbClr val="FF0000"/>
                  </a:solidFill>
                  <a:prstDash val="solid"/>
                </a:ln>
                <a:solidFill>
                  <a:srgbClr val="FF0000"/>
                </a:solidFill>
              </a:rPr>
              <a:t>Mobile View</a:t>
            </a:r>
          </a:p>
        </p:txBody>
      </p:sp>
    </p:spTree>
    <p:extLst>
      <p:ext uri="{BB962C8B-B14F-4D97-AF65-F5344CB8AC3E}">
        <p14:creationId xmlns:p14="http://schemas.microsoft.com/office/powerpoint/2010/main" val="4170026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0BDE7-1009-914B-839C-5AEAB4EEC93A}"/>
              </a:ext>
            </a:extLst>
          </p:cNvPr>
          <p:cNvSpPr>
            <a:spLocks noGrp="1"/>
          </p:cNvSpPr>
          <p:nvPr>
            <p:ph type="title"/>
          </p:nvPr>
        </p:nvSpPr>
        <p:spPr/>
        <p:txBody>
          <a:bodyPr/>
          <a:lstStyle/>
          <a:p>
            <a:r>
              <a:rPr lang="en-GB" b="0" i="0" dirty="0">
                <a:solidFill>
                  <a:srgbClr val="BC8F00"/>
                </a:solidFill>
                <a:effectLst/>
                <a:latin typeface="Söhne"/>
              </a:rPr>
              <a:t>List the technologies and tools used in this project:</a:t>
            </a:r>
            <a:endParaRPr lang="en-IN" dirty="0">
              <a:solidFill>
                <a:srgbClr val="BC8F00"/>
              </a:solidFill>
            </a:endParaRPr>
          </a:p>
        </p:txBody>
      </p:sp>
      <p:sp>
        <p:nvSpPr>
          <p:cNvPr id="3" name="Content Placeholder 2">
            <a:extLst>
              <a:ext uri="{FF2B5EF4-FFF2-40B4-BE49-F238E27FC236}">
                <a16:creationId xmlns:a16="http://schemas.microsoft.com/office/drawing/2014/main" id="{887D9C67-8D87-890D-5C63-4121BB2F1BB3}"/>
              </a:ext>
            </a:extLst>
          </p:cNvPr>
          <p:cNvSpPr>
            <a:spLocks noGrp="1"/>
          </p:cNvSpPr>
          <p:nvPr>
            <p:ph idx="1"/>
          </p:nvPr>
        </p:nvSpPr>
        <p:spPr/>
        <p:txBody>
          <a:bodyPr>
            <a:normAutofit fontScale="85000" lnSpcReduction="10000"/>
          </a:bodyPr>
          <a:lstStyle/>
          <a:p>
            <a:r>
              <a:rPr lang="en-IN" sz="3200" b="0" i="0" dirty="0">
                <a:solidFill>
                  <a:srgbClr val="BC8F00"/>
                </a:solidFill>
                <a:effectLst/>
                <a:latin typeface="Söhne"/>
              </a:rPr>
              <a:t>HTML</a:t>
            </a:r>
          </a:p>
          <a:p>
            <a:r>
              <a:rPr lang="en-IN" sz="3200" b="0" i="0" dirty="0">
                <a:solidFill>
                  <a:srgbClr val="BC8F00"/>
                </a:solidFill>
                <a:effectLst/>
                <a:latin typeface="Söhne"/>
              </a:rPr>
              <a:t>CSS</a:t>
            </a:r>
          </a:p>
          <a:p>
            <a:r>
              <a:rPr lang="en-IN" sz="3200" b="0" i="0" dirty="0">
                <a:solidFill>
                  <a:srgbClr val="BC8F00"/>
                </a:solidFill>
                <a:effectLst/>
                <a:latin typeface="Söhne"/>
              </a:rPr>
              <a:t>JavaScript</a:t>
            </a:r>
            <a:endParaRPr lang="en-IN" sz="3200" dirty="0">
              <a:solidFill>
                <a:srgbClr val="BC8F00"/>
              </a:solidFill>
              <a:latin typeface="Söhne"/>
            </a:endParaRPr>
          </a:p>
          <a:p>
            <a:r>
              <a:rPr lang="en-IN" sz="3200" b="0" i="0" dirty="0">
                <a:solidFill>
                  <a:srgbClr val="BC8F00"/>
                </a:solidFill>
                <a:effectLst/>
                <a:latin typeface="Söhne"/>
              </a:rPr>
              <a:t>Bootstrap Framework</a:t>
            </a:r>
          </a:p>
          <a:p>
            <a:r>
              <a:rPr lang="en-IN" sz="3200" dirty="0">
                <a:solidFill>
                  <a:srgbClr val="BC8F00"/>
                </a:solidFill>
                <a:latin typeface="Söhne"/>
              </a:rPr>
              <a:t>Flaticon.com for icons</a:t>
            </a:r>
          </a:p>
          <a:p>
            <a:r>
              <a:rPr lang="en-IN" sz="3200" b="0" i="0" dirty="0">
                <a:solidFill>
                  <a:srgbClr val="BC8F00"/>
                </a:solidFill>
                <a:effectLst/>
                <a:latin typeface="Söhne"/>
              </a:rPr>
              <a:t>Emailjs</a:t>
            </a:r>
            <a:r>
              <a:rPr lang="en-IN" sz="3200" dirty="0">
                <a:solidFill>
                  <a:srgbClr val="BC8F00"/>
                </a:solidFill>
                <a:latin typeface="Söhne"/>
              </a:rPr>
              <a:t>.com </a:t>
            </a:r>
            <a:r>
              <a:rPr lang="en-IN" sz="3200" dirty="0" err="1">
                <a:solidFill>
                  <a:srgbClr val="BC8F00"/>
                </a:solidFill>
                <a:latin typeface="Söhne"/>
              </a:rPr>
              <a:t>api</a:t>
            </a:r>
            <a:r>
              <a:rPr lang="en-IN" sz="3200" dirty="0">
                <a:solidFill>
                  <a:srgbClr val="BC8F00"/>
                </a:solidFill>
                <a:latin typeface="Söhne"/>
              </a:rPr>
              <a:t> for mail sending</a:t>
            </a:r>
            <a:endParaRPr lang="en-IN" sz="3200" b="0" i="0" dirty="0">
              <a:solidFill>
                <a:srgbClr val="BC8F00"/>
              </a:solidFill>
              <a:effectLst/>
              <a:latin typeface="Söhne"/>
            </a:endParaRPr>
          </a:p>
          <a:p>
            <a:endParaRPr lang="en-IN" dirty="0">
              <a:solidFill>
                <a:srgbClr val="BC8F00"/>
              </a:solidFill>
            </a:endParaRPr>
          </a:p>
        </p:txBody>
      </p:sp>
      <p:sp>
        <p:nvSpPr>
          <p:cNvPr id="6" name="Rectangle 5">
            <a:extLst>
              <a:ext uri="{FF2B5EF4-FFF2-40B4-BE49-F238E27FC236}">
                <a16:creationId xmlns:a16="http://schemas.microsoft.com/office/drawing/2014/main" id="{5F5C0247-6636-939A-0073-C774B454E003}"/>
              </a:ext>
            </a:extLst>
          </p:cNvPr>
          <p:cNvSpPr/>
          <p:nvPr/>
        </p:nvSpPr>
        <p:spPr>
          <a:xfrm>
            <a:off x="1242235" y="27454"/>
            <a:ext cx="5490094" cy="923330"/>
          </a:xfrm>
          <a:prstGeom prst="rect">
            <a:avLst/>
          </a:prstGeom>
          <a:noFill/>
        </p:spPr>
        <p:txBody>
          <a:bodyPr wrap="none" lIns="91440" tIns="45720" rIns="91440" bIns="45720">
            <a:spAutoFit/>
          </a:bodyPr>
          <a:lstStyle/>
          <a:p>
            <a:pPr algn="ctr"/>
            <a:r>
              <a:rPr lang="en-IN" sz="5400" b="1" i="0" cap="none" spc="0" dirty="0">
                <a:ln w="12700">
                  <a:solidFill>
                    <a:srgbClr val="FF0000"/>
                  </a:solidFill>
                  <a:prstDash val="solid"/>
                </a:ln>
                <a:solidFill>
                  <a:srgbClr val="FFC000"/>
                </a:solidFill>
                <a:effectLst/>
                <a:latin typeface="Söhne"/>
              </a:rPr>
              <a:t>Technologies Used</a:t>
            </a:r>
            <a:endParaRPr lang="en-IN" sz="5400" b="1" cap="none" spc="0" dirty="0">
              <a:ln w="12700">
                <a:solidFill>
                  <a:srgbClr val="FF0000"/>
                </a:solidFill>
                <a:prstDash val="solid"/>
              </a:ln>
              <a:solidFill>
                <a:srgbClr val="FFC000"/>
              </a:solidFill>
              <a:effectLst/>
            </a:endParaRPr>
          </a:p>
        </p:txBody>
      </p:sp>
    </p:spTree>
    <p:extLst>
      <p:ext uri="{BB962C8B-B14F-4D97-AF65-F5344CB8AC3E}">
        <p14:creationId xmlns:p14="http://schemas.microsoft.com/office/powerpoint/2010/main" val="3275538431"/>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
  <TotalTime>133</TotalTime>
  <Words>326</Words>
  <Application>Microsoft Office PowerPoint</Application>
  <PresentationFormat>Widescreen</PresentationFormat>
  <Paragraphs>44</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Gill Sans MT</vt:lpstr>
      <vt:lpstr>Söhne</vt:lpstr>
      <vt:lpstr>Gallery</vt:lpstr>
      <vt:lpstr>PowerPoint Presentation</vt:lpstr>
      <vt:lpstr>project's goal: "To create a multipage, responsive website."</vt:lpstr>
      <vt:lpstr>"Responsive design ensures that our website looks and works well on various devices and screen sizes."</vt:lpstr>
      <vt:lpstr>1. Portfolio Page  2. Blog Page  3. Contact Form  4. Meet the Team</vt:lpstr>
      <vt:lpstr>Portfolio Page</vt:lpstr>
      <vt:lpstr>Blog Page</vt:lpstr>
      <vt:lpstr>Contact Form</vt:lpstr>
      <vt:lpstr>Meet the team</vt:lpstr>
      <vt:lpstr>List the technologies and tools used in this project:</vt:lpstr>
      <vt:lpstr>challenges encountered during the project: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Tushar Patil</dc:creator>
  <cp:lastModifiedBy>Tushar Patil</cp:lastModifiedBy>
  <cp:revision>3</cp:revision>
  <dcterms:created xsi:type="dcterms:W3CDTF">2023-09-15T05:44:48Z</dcterms:created>
  <dcterms:modified xsi:type="dcterms:W3CDTF">2023-09-15T11:49:17Z</dcterms:modified>
</cp:coreProperties>
</file>

<file path=docProps/thumbnail.jpeg>
</file>